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0" r:id="rId3"/>
    <p:sldId id="257" r:id="rId4"/>
    <p:sldId id="259" r:id="rId5"/>
    <p:sldId id="258" r:id="rId6"/>
    <p:sldId id="261" r:id="rId7"/>
    <p:sldId id="267" r:id="rId8"/>
    <p:sldId id="262" r:id="rId9"/>
    <p:sldId id="273" r:id="rId10"/>
    <p:sldId id="272" r:id="rId11"/>
    <p:sldId id="264" r:id="rId12"/>
    <p:sldId id="265" r:id="rId13"/>
    <p:sldId id="266" r:id="rId14"/>
    <p:sldId id="268" r:id="rId15"/>
    <p:sldId id="274" r:id="rId16"/>
    <p:sldId id="275" r:id="rId17"/>
    <p:sldId id="269" r:id="rId18"/>
    <p:sldId id="270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fa" initials="f" lastIdx="2" clrIdx="0">
    <p:extLst>
      <p:ext uri="{19B8F6BF-5375-455C-9EA6-DF929625EA0E}">
        <p15:presenceInfo xmlns:p15="http://schemas.microsoft.com/office/powerpoint/2012/main" userId="faf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35" autoAdjust="0"/>
    <p:restoredTop sz="88280" autoAdjust="0"/>
  </p:normalViewPr>
  <p:slideViewPr>
    <p:cSldViewPr snapToGrid="0">
      <p:cViewPr>
        <p:scale>
          <a:sx n="100" d="100"/>
          <a:sy n="100" d="100"/>
        </p:scale>
        <p:origin x="72" y="5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FAFB8-8C66-4234-BDD0-421E7884E867}" type="datetimeFigureOut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7B113-F76F-400A-8D49-0905DFF1E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5279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04DB1-17D8-4405-A9B8-86A7C3E6F7CB}" type="datetimeFigureOut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2BC514-79F9-427A-915D-1A2F23638A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3934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4866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8553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679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198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91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013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763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0946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1935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768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BC514-79F9-427A-915D-1A2F23638A6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414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8D290-5C08-4344-8756-942AEA4D2FBF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2617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62B46-D3B5-4C47-BED4-34809B9B4FED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002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FEA-2A1C-4A93-AEEB-8E2F73E95E64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9190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D16F3-D647-49CE-9D65-4567DFBCBD74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098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7975-8D5C-4E50-A5EF-7632A9D3D897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2064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2D74-7A6C-41F1-9221-97EF6A12A50F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572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03543-46D9-4978-BB23-8A0ACDF0F62C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927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0C7B9-E15E-431F-83DF-A0E07F8662D8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7466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E3292-19A0-416B-8D7F-1B893432CF15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5384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DB2D5-FD3F-4C35-B62B-E8F0EF3323D6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05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62A5B-DCC0-4B56-AFB9-42DA88A650A2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067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3440A-FB79-4199-8196-108AB8F6ADCA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032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3F980-AE50-48BF-AC2F-C4B36347BA2C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380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AD4C-45C9-4431-9C40-FA7398F0474C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389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680D6-F00B-4C37-B2EC-5750F8B5A5C0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400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B0BC-F76E-4132-9F8A-16242BDB4CE3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711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CCBB3-F55C-4A76-AA69-6157FC21ED94}" type="datetime1">
              <a:rPr lang="zh-CN" altLang="en-US" smtClean="0"/>
              <a:t>2016/6/8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81390A3-BDB6-4FB9-B593-5718FB6DB1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2797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1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3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zzbgz.bnu.edu.cn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4400" dirty="0"/>
              <a:t>组织工作管理与服务一体化平台</a:t>
            </a:r>
            <a:br>
              <a:rPr lang="en-US" altLang="zh-CN" sz="4400" dirty="0"/>
            </a:br>
            <a:r>
              <a:rPr lang="zh-CN" altLang="en-US" dirty="0">
                <a:solidFill>
                  <a:srgbClr val="C00000"/>
                </a:solidFill>
              </a:rPr>
              <a:t>（党建部分使用说明）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589213" y="5199410"/>
            <a:ext cx="8915399" cy="1126283"/>
          </a:xfrm>
        </p:spPr>
        <p:txBody>
          <a:bodyPr/>
          <a:lstStyle/>
          <a:p>
            <a:r>
              <a:rPr lang="zh-CN" altLang="en-US" dirty="0"/>
              <a:t>北京师范大学</a:t>
            </a:r>
            <a:endParaRPr lang="en-US" altLang="zh-CN" dirty="0"/>
          </a:p>
          <a:p>
            <a:r>
              <a:rPr lang="en-US" altLang="zh-CN" dirty="0"/>
              <a:t>2016-6-8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268" y="-355600"/>
            <a:ext cx="5417286" cy="3049389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  <a:reflection blurRad="6350" stA="50000" endA="300" endPos="55500" dist="101600" dir="5400000" sy="-100000" algn="bl" rotWithShape="0"/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</p:spTree>
    <p:extLst>
      <p:ext uri="{BB962C8B-B14F-4D97-AF65-F5344CB8AC3E}">
        <p14:creationId xmlns:p14="http://schemas.microsoft.com/office/powerpoint/2010/main" val="1838191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"/>
            <a:ext cx="12192000" cy="68262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82065" y="1049867"/>
            <a:ext cx="4047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分党委管理员管理界面</a:t>
            </a:r>
          </a:p>
        </p:txBody>
      </p:sp>
    </p:spTree>
    <p:extLst>
      <p:ext uri="{BB962C8B-B14F-4D97-AF65-F5344CB8AC3E}">
        <p14:creationId xmlns:p14="http://schemas.microsoft.com/office/powerpoint/2010/main" val="1518468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分党委设置支部管理员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676400"/>
            <a:ext cx="8915400" cy="5111913"/>
          </a:xfrm>
        </p:spPr>
        <p:txBody>
          <a:bodyPr>
            <a:normAutofit lnSpcReduction="10000"/>
          </a:bodyPr>
          <a:lstStyle/>
          <a:p>
            <a:pPr lvl="0"/>
            <a:r>
              <a:rPr lang="zh-CN" altLang="zh-CN" dirty="0">
                <a:solidFill>
                  <a:srgbClr val="C00000"/>
                </a:solidFill>
              </a:rPr>
              <a:t>查看支部管理员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zh-CN" dirty="0"/>
              <a:t>党组织机构管理</a:t>
            </a:r>
            <a:r>
              <a:rPr lang="en-US" altLang="zh-CN" dirty="0">
                <a:sym typeface="Segoe UI Emoji" panose="020B0502040204020203" pitchFamily="34" charset="0"/>
              </a:rPr>
              <a:t>→</a:t>
            </a:r>
            <a:r>
              <a:rPr lang="zh-CN" altLang="zh-CN" dirty="0"/>
              <a:t>党支部管理</a:t>
            </a:r>
            <a:r>
              <a:rPr lang="en-US" altLang="zh-CN" dirty="0">
                <a:sym typeface="Segoe UI Emoji" panose="020B0502040204020203" pitchFamily="34" charset="0"/>
              </a:rPr>
              <a:t>→</a:t>
            </a:r>
            <a:r>
              <a:rPr lang="zh-CN" altLang="zh-CN" dirty="0"/>
              <a:t>【</a:t>
            </a:r>
            <a:r>
              <a:rPr lang="zh-CN" altLang="zh-CN" u="sng" dirty="0"/>
              <a:t>支部名称</a:t>
            </a:r>
            <a:r>
              <a:rPr lang="zh-CN" altLang="zh-CN" dirty="0"/>
              <a:t>】</a:t>
            </a:r>
            <a:r>
              <a:rPr lang="en-US" altLang="zh-CN" dirty="0">
                <a:sym typeface="Segoe UI Emoji" panose="020B0502040204020203" pitchFamily="34" charset="0"/>
              </a:rPr>
              <a:t>→</a:t>
            </a:r>
            <a:r>
              <a:rPr lang="zh-CN" altLang="zh-CN" dirty="0"/>
              <a:t>支部管理员列表</a:t>
            </a:r>
          </a:p>
          <a:p>
            <a:pPr lvl="0"/>
            <a:r>
              <a:rPr lang="zh-CN" altLang="zh-CN" dirty="0">
                <a:solidFill>
                  <a:srgbClr val="C00000"/>
                </a:solidFill>
              </a:rPr>
              <a:t>添加支部管理员</a:t>
            </a:r>
          </a:p>
          <a:p>
            <a:pPr marL="400050" lvl="1" indent="0">
              <a:buNone/>
            </a:pPr>
            <a:r>
              <a:rPr lang="zh-CN" altLang="zh-CN" dirty="0"/>
              <a:t>方法一、在党支部里设置</a:t>
            </a:r>
          </a:p>
          <a:p>
            <a:pPr marL="400050" lvl="1" indent="0">
              <a:buNone/>
            </a:pPr>
            <a:r>
              <a:rPr lang="zh-CN" altLang="zh-CN" dirty="0"/>
              <a:t>党组织机构管理→党支部管理→【编辑管理员】</a:t>
            </a:r>
          </a:p>
          <a:p>
            <a:pPr marL="400050" lvl="1" indent="0">
              <a:buNone/>
            </a:pPr>
            <a:r>
              <a:rPr lang="zh-CN" altLang="zh-CN" dirty="0"/>
              <a:t>方法二、现任支部委员会中设置</a:t>
            </a:r>
          </a:p>
          <a:p>
            <a:pPr marL="400050" lvl="1" indent="0">
              <a:buNone/>
            </a:pPr>
            <a:r>
              <a:rPr lang="zh-CN" altLang="zh-CN" dirty="0"/>
              <a:t>党组织机构管理→支部委员会→【编辑委员】</a:t>
            </a:r>
          </a:p>
          <a:p>
            <a:pPr lvl="0"/>
            <a:r>
              <a:rPr lang="zh-CN" altLang="zh-CN" dirty="0">
                <a:solidFill>
                  <a:srgbClr val="C00000"/>
                </a:solidFill>
              </a:rPr>
              <a:t>删除支部管理员</a:t>
            </a:r>
          </a:p>
          <a:p>
            <a:pPr marL="400050" lvl="1" indent="0">
              <a:buNone/>
            </a:pPr>
            <a:r>
              <a:rPr lang="zh-CN" altLang="zh-CN" dirty="0"/>
              <a:t>方法一、在党支部的管理员列表中【删除】</a:t>
            </a:r>
          </a:p>
          <a:p>
            <a:pPr marL="400050" lvl="1" indent="0">
              <a:buNone/>
            </a:pPr>
            <a:r>
              <a:rPr lang="en-US" altLang="zh-CN" dirty="0"/>
              <a:t>	</a:t>
            </a:r>
            <a:r>
              <a:rPr lang="zh-CN" altLang="zh-CN" dirty="0"/>
              <a:t>党组织机构管理</a:t>
            </a:r>
            <a:r>
              <a:rPr lang="en-US" altLang="zh-CN" dirty="0"/>
              <a:t>→</a:t>
            </a:r>
            <a:r>
              <a:rPr lang="zh-CN" altLang="zh-CN" dirty="0"/>
              <a:t>党支部管理</a:t>
            </a:r>
            <a:r>
              <a:rPr lang="en-US" altLang="zh-CN" dirty="0"/>
              <a:t>→</a:t>
            </a:r>
            <a:r>
              <a:rPr lang="zh-CN" altLang="zh-CN" dirty="0"/>
              <a:t>【编辑管理员】</a:t>
            </a:r>
          </a:p>
          <a:p>
            <a:pPr marL="400050" lvl="1" indent="0">
              <a:buNone/>
            </a:pPr>
            <a:r>
              <a:rPr lang="zh-CN" altLang="zh-CN" dirty="0"/>
              <a:t>方法二、在</a:t>
            </a:r>
            <a:r>
              <a:rPr lang="zh-CN" altLang="zh-CN" b="1" dirty="0">
                <a:solidFill>
                  <a:srgbClr val="C00000"/>
                </a:solidFill>
              </a:rPr>
              <a:t>现任</a:t>
            </a:r>
            <a:r>
              <a:rPr lang="zh-CN" altLang="zh-CN" dirty="0"/>
              <a:t>支部委员会中【删除】</a:t>
            </a:r>
            <a:r>
              <a:rPr lang="en-US" altLang="zh-CN" dirty="0"/>
              <a:t>/</a:t>
            </a:r>
            <a:r>
              <a:rPr lang="zh-CN" altLang="zh-CN" dirty="0"/>
              <a:t>【删除管理员】</a:t>
            </a:r>
          </a:p>
          <a:p>
            <a:pPr marL="400050" lvl="1" indent="0">
              <a:buNone/>
            </a:pPr>
            <a:r>
              <a:rPr lang="zh-CN" altLang="zh-CN" dirty="0"/>
              <a:t>党组织机构管理→支部委员会→【编辑委员】</a:t>
            </a:r>
          </a:p>
          <a:p>
            <a:pPr marL="400050" lvl="1" indent="0">
              <a:buNone/>
            </a:pPr>
            <a:r>
              <a:rPr lang="zh-CN" altLang="zh-CN" dirty="0"/>
              <a:t>方法三、在查看分党委管理员中删除</a:t>
            </a:r>
          </a:p>
          <a:p>
            <a:pPr marL="400050" lvl="1" indent="0">
              <a:buNone/>
            </a:pPr>
            <a:r>
              <a:rPr lang="en-US" altLang="zh-CN" dirty="0"/>
              <a:t>	</a:t>
            </a:r>
            <a:r>
              <a:rPr lang="zh-CN" altLang="zh-CN" dirty="0"/>
              <a:t>党组织机构管理</a:t>
            </a:r>
            <a:r>
              <a:rPr lang="en-US" altLang="zh-CN" dirty="0">
                <a:sym typeface="Segoe UI Emoji" panose="020B0502040204020203" pitchFamily="34" charset="0"/>
              </a:rPr>
              <a:t>→</a:t>
            </a:r>
            <a:r>
              <a:rPr lang="zh-CN" altLang="zh-CN" dirty="0"/>
              <a:t>党支部管理</a:t>
            </a:r>
            <a:r>
              <a:rPr lang="en-US" altLang="zh-CN" dirty="0">
                <a:sym typeface="Segoe UI Emoji" panose="020B0502040204020203" pitchFamily="34" charset="0"/>
              </a:rPr>
              <a:t>→</a:t>
            </a:r>
            <a:r>
              <a:rPr lang="zh-CN" altLang="zh-CN" dirty="0"/>
              <a:t>【</a:t>
            </a:r>
            <a:r>
              <a:rPr lang="zh-CN" altLang="zh-CN" u="sng" dirty="0"/>
              <a:t>支部名称</a:t>
            </a:r>
            <a:r>
              <a:rPr lang="zh-CN" altLang="zh-CN" dirty="0"/>
              <a:t>】</a:t>
            </a:r>
            <a:r>
              <a:rPr lang="en-US" altLang="zh-CN" dirty="0">
                <a:sym typeface="Segoe UI Emoji" panose="020B0502040204020203" pitchFamily="34" charset="0"/>
              </a:rPr>
              <a:t>→</a:t>
            </a:r>
            <a:r>
              <a:rPr lang="zh-CN" altLang="zh-CN" dirty="0"/>
              <a:t>支部管理员列表</a:t>
            </a:r>
            <a:r>
              <a:rPr lang="en-US" altLang="zh-CN" dirty="0">
                <a:sym typeface="Segoe UI Emoji" panose="020B0502040204020203" pitchFamily="34" charset="0"/>
              </a:rPr>
              <a:t>→</a:t>
            </a:r>
            <a:r>
              <a:rPr lang="zh-CN" altLang="zh-CN" dirty="0"/>
              <a:t>【删除】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9154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审批顺序及说明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92925" y="1664677"/>
            <a:ext cx="8915400" cy="5193323"/>
          </a:xfrm>
        </p:spPr>
        <p:txBody>
          <a:bodyPr>
            <a:noAutofit/>
          </a:bodyPr>
          <a:lstStyle/>
          <a:p>
            <a:pPr lvl="0">
              <a:buFont typeface="+mj-lt"/>
              <a:buAutoNum type="arabicPeriod"/>
            </a:pPr>
            <a:r>
              <a:rPr lang="zh-CN" altLang="zh-CN" sz="2000" b="1" dirty="0"/>
              <a:t>党支部审核 </a:t>
            </a:r>
            <a:r>
              <a:rPr lang="en-US" altLang="zh-CN" sz="2000" b="1" dirty="0"/>
              <a:t>-&gt; </a:t>
            </a:r>
            <a:r>
              <a:rPr lang="zh-CN" altLang="zh-CN" sz="2000" b="1" dirty="0"/>
              <a:t>分党委审核</a:t>
            </a:r>
            <a:endParaRPr lang="en-US" altLang="zh-CN" sz="2000" b="1" dirty="0"/>
          </a:p>
          <a:p>
            <a:pPr lvl="1"/>
            <a:r>
              <a:rPr lang="zh-CN" altLang="zh-CN" sz="2000" dirty="0"/>
              <a:t>包含模块： </a:t>
            </a:r>
            <a:r>
              <a:rPr lang="zh-CN" altLang="zh-CN" sz="2000" dirty="0">
                <a:solidFill>
                  <a:srgbClr val="C00000"/>
                </a:solidFill>
              </a:rPr>
              <a:t>流入党员</a:t>
            </a:r>
            <a:r>
              <a:rPr lang="zh-CN" altLang="zh-CN" sz="2000" dirty="0"/>
              <a:t>、</a:t>
            </a:r>
            <a:r>
              <a:rPr lang="zh-CN" altLang="zh-CN" sz="2000" dirty="0">
                <a:solidFill>
                  <a:srgbClr val="C00000"/>
                </a:solidFill>
              </a:rPr>
              <a:t>流入党员转出</a:t>
            </a:r>
            <a:r>
              <a:rPr lang="zh-CN" altLang="zh-CN" sz="2000" dirty="0"/>
              <a:t>、</a:t>
            </a:r>
            <a:r>
              <a:rPr lang="zh-CN" altLang="zh-CN" sz="2000" dirty="0">
                <a:solidFill>
                  <a:srgbClr val="C00000"/>
                </a:solidFill>
              </a:rPr>
              <a:t>流出党员</a:t>
            </a:r>
            <a:r>
              <a:rPr lang="zh-CN" altLang="zh-CN" sz="2000" dirty="0"/>
              <a:t>、</a:t>
            </a:r>
            <a:r>
              <a:rPr lang="zh-CN" altLang="zh-CN" sz="2000" dirty="0">
                <a:solidFill>
                  <a:srgbClr val="C00000"/>
                </a:solidFill>
              </a:rPr>
              <a:t>留学生</a:t>
            </a:r>
            <a:r>
              <a:rPr lang="zh-CN" altLang="en-US" sz="2000" dirty="0">
                <a:solidFill>
                  <a:srgbClr val="C00000"/>
                </a:solidFill>
              </a:rPr>
              <a:t>归国</a:t>
            </a:r>
            <a:r>
              <a:rPr lang="zh-CN" altLang="zh-CN" sz="2000" dirty="0">
                <a:solidFill>
                  <a:srgbClr val="C00000"/>
                </a:solidFill>
              </a:rPr>
              <a:t>恢复组织生活申请</a:t>
            </a:r>
            <a:r>
              <a:rPr lang="zh-CN" altLang="zh-CN" sz="2000" dirty="0"/>
              <a:t>。</a:t>
            </a:r>
          </a:p>
          <a:p>
            <a:pPr marL="1085850" lvl="2" indent="-285750">
              <a:buFont typeface="Wingdings" panose="05000000000000000000" pitchFamily="2" charset="2"/>
              <a:buChar char="u"/>
            </a:pPr>
            <a:r>
              <a:rPr lang="zh-CN" altLang="zh-CN" sz="2000" dirty="0"/>
              <a:t>党支部完成审核前，党支部管理员可以打回申请</a:t>
            </a:r>
          </a:p>
          <a:p>
            <a:pPr marL="1085850" lvl="2" indent="-285750">
              <a:buFont typeface="Wingdings" panose="05000000000000000000" pitchFamily="2" charset="2"/>
              <a:buChar char="u"/>
            </a:pPr>
            <a:r>
              <a:rPr lang="zh-CN" altLang="zh-CN" sz="2000" dirty="0"/>
              <a:t>审批完成前，分党委管理员可以打回申请至前面的状态</a:t>
            </a:r>
          </a:p>
          <a:p>
            <a:pPr marL="1085850" lvl="2" indent="-285750">
              <a:buFont typeface="Wingdings" panose="05000000000000000000" pitchFamily="2" charset="2"/>
              <a:buChar char="u"/>
            </a:pPr>
            <a:r>
              <a:rPr lang="zh-CN" altLang="zh-CN" sz="2000" dirty="0">
                <a:solidFill>
                  <a:srgbClr val="00B0F0"/>
                </a:solidFill>
              </a:rPr>
              <a:t>直属党支部只需要一次审核</a:t>
            </a:r>
            <a:endParaRPr lang="en-US" altLang="zh-CN" sz="2000" dirty="0">
              <a:solidFill>
                <a:srgbClr val="C00000"/>
              </a:solidFill>
            </a:endParaRPr>
          </a:p>
          <a:p>
            <a:pPr lvl="0">
              <a:buFont typeface="+mj-lt"/>
              <a:buAutoNum type="arabicPeriod"/>
            </a:pPr>
            <a:r>
              <a:rPr lang="zh-CN" altLang="zh-CN" sz="2000" dirty="0"/>
              <a:t>分党委审核 </a:t>
            </a:r>
            <a:r>
              <a:rPr lang="en-US" altLang="zh-CN" sz="2000" dirty="0">
                <a:sym typeface="Segoe UI Emoji" panose="020B0502040204020203" pitchFamily="34" charset="0"/>
              </a:rPr>
              <a:t>→</a:t>
            </a:r>
            <a:r>
              <a:rPr lang="en-US" altLang="zh-CN" sz="2000" dirty="0"/>
              <a:t> </a:t>
            </a:r>
            <a:r>
              <a:rPr lang="zh-CN" altLang="zh-CN" sz="2000" dirty="0"/>
              <a:t>组织部审核</a:t>
            </a:r>
          </a:p>
          <a:p>
            <a:pPr lvl="1"/>
            <a:r>
              <a:rPr lang="zh-CN" altLang="zh-CN" sz="2000" dirty="0"/>
              <a:t>包含模块：</a:t>
            </a:r>
            <a:r>
              <a:rPr lang="zh-CN" altLang="zh-CN" sz="2000" dirty="0">
                <a:solidFill>
                  <a:srgbClr val="C00000"/>
                </a:solidFill>
              </a:rPr>
              <a:t>组织关系转入</a:t>
            </a:r>
            <a:r>
              <a:rPr lang="zh-CN" altLang="zh-CN" sz="2000" dirty="0"/>
              <a:t>、</a:t>
            </a:r>
            <a:r>
              <a:rPr lang="zh-CN" altLang="zh-CN" sz="2000" dirty="0">
                <a:solidFill>
                  <a:srgbClr val="C00000"/>
                </a:solidFill>
              </a:rPr>
              <a:t>组织关系转出</a:t>
            </a:r>
            <a:r>
              <a:rPr lang="zh-CN" altLang="zh-CN" sz="2000" dirty="0"/>
              <a:t>。</a:t>
            </a:r>
          </a:p>
          <a:p>
            <a:pPr lvl="2">
              <a:buFont typeface="Wingdings" panose="05000000000000000000" pitchFamily="2" charset="2"/>
              <a:buChar char="u"/>
            </a:pPr>
            <a:r>
              <a:rPr lang="zh-CN" altLang="zh-CN" sz="2000" dirty="0"/>
              <a:t>分党委完成审核前，分党委管理员可以打回申请</a:t>
            </a:r>
          </a:p>
          <a:p>
            <a:pPr lvl="2">
              <a:buFont typeface="Wingdings" panose="05000000000000000000" pitchFamily="2" charset="2"/>
              <a:buChar char="u"/>
            </a:pPr>
            <a:r>
              <a:rPr lang="zh-CN" altLang="zh-CN" sz="2000" dirty="0"/>
              <a:t>审批完成前，组织部管理员可以打回申请至前面的状态</a:t>
            </a:r>
          </a:p>
          <a:p>
            <a:pPr lvl="2">
              <a:buFont typeface="Wingdings" panose="05000000000000000000" pitchFamily="2" charset="2"/>
              <a:buChar char="u"/>
            </a:pPr>
            <a:r>
              <a:rPr lang="zh-CN" altLang="en-US" sz="2000" dirty="0">
                <a:solidFill>
                  <a:srgbClr val="00B0F0"/>
                </a:solidFill>
              </a:rPr>
              <a:t>组织关系转入：分党委、党总支审核，不需要组织部审核，但直属党支部审批后需要组织部审核</a:t>
            </a:r>
            <a:endParaRPr lang="zh-CN" altLang="en-US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061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审批顺序及说明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430867"/>
            <a:ext cx="8915400" cy="5427133"/>
          </a:xfrm>
        </p:spPr>
        <p:txBody>
          <a:bodyPr>
            <a:normAutofit/>
          </a:bodyPr>
          <a:lstStyle/>
          <a:p>
            <a:pPr lvl="0">
              <a:buFont typeface="+mj-lt"/>
              <a:buAutoNum type="arabicPeriod" startAt="3"/>
            </a:pPr>
            <a:r>
              <a:rPr lang="zh-CN" altLang="zh-CN" sz="2000" dirty="0"/>
              <a:t>党支部审核 </a:t>
            </a:r>
            <a:r>
              <a:rPr lang="en-US" altLang="zh-CN" sz="2000" dirty="0">
                <a:sym typeface="Segoe UI Emoji" panose="020B0502040204020203" pitchFamily="34" charset="0"/>
              </a:rPr>
              <a:t>→</a:t>
            </a:r>
            <a:r>
              <a:rPr lang="en-US" altLang="zh-CN" sz="2000" dirty="0"/>
              <a:t> </a:t>
            </a:r>
            <a:r>
              <a:rPr lang="zh-CN" altLang="zh-CN" sz="2000" dirty="0"/>
              <a:t>分党委审核 </a:t>
            </a:r>
            <a:r>
              <a:rPr lang="en-US" altLang="zh-CN" sz="2000" dirty="0">
                <a:sym typeface="Segoe UI Emoji" panose="020B0502040204020203" pitchFamily="34" charset="0"/>
              </a:rPr>
              <a:t>→</a:t>
            </a:r>
            <a:r>
              <a:rPr lang="en-US" altLang="zh-CN" sz="2000" dirty="0"/>
              <a:t> </a:t>
            </a:r>
            <a:r>
              <a:rPr lang="zh-CN" altLang="zh-CN" sz="2000" dirty="0"/>
              <a:t>组织部审核</a:t>
            </a:r>
          </a:p>
          <a:p>
            <a:pPr lvl="1"/>
            <a:r>
              <a:rPr lang="zh-CN" altLang="zh-CN" sz="2000" dirty="0"/>
              <a:t>包含模块：</a:t>
            </a:r>
            <a:r>
              <a:rPr lang="zh-CN" altLang="zh-CN" sz="2000" dirty="0">
                <a:solidFill>
                  <a:srgbClr val="C00000"/>
                </a:solidFill>
              </a:rPr>
              <a:t>党员出党</a:t>
            </a:r>
            <a:r>
              <a:rPr lang="zh-CN" altLang="zh-CN" sz="2000" dirty="0"/>
              <a:t>、</a:t>
            </a:r>
            <a:r>
              <a:rPr lang="zh-CN" altLang="zh-CN" sz="2000" dirty="0">
                <a:solidFill>
                  <a:srgbClr val="C00000"/>
                </a:solidFill>
              </a:rPr>
              <a:t>党员出国</a:t>
            </a:r>
            <a:r>
              <a:rPr lang="zh-CN" altLang="en-US" sz="2000" dirty="0">
                <a:solidFill>
                  <a:srgbClr val="C00000"/>
                </a:solidFill>
              </a:rPr>
              <a:t>（境）</a:t>
            </a:r>
            <a:r>
              <a:rPr lang="zh-CN" altLang="zh-CN" sz="2000" dirty="0">
                <a:solidFill>
                  <a:srgbClr val="C00000"/>
                </a:solidFill>
              </a:rPr>
              <a:t>申请组织关系暂留</a:t>
            </a:r>
            <a:r>
              <a:rPr lang="zh-CN" altLang="zh-CN" sz="2000" dirty="0"/>
              <a:t>。</a:t>
            </a:r>
          </a:p>
          <a:p>
            <a:pPr lvl="2">
              <a:buFont typeface="Wingdings" panose="05000000000000000000" pitchFamily="2" charset="2"/>
              <a:buChar char="u"/>
            </a:pPr>
            <a:r>
              <a:rPr lang="zh-CN" altLang="zh-CN" sz="2000" dirty="0"/>
              <a:t>党支部完成审核前，党支部管理员可以打回申请</a:t>
            </a:r>
          </a:p>
          <a:p>
            <a:pPr lvl="2">
              <a:buFont typeface="Wingdings" panose="05000000000000000000" pitchFamily="2" charset="2"/>
              <a:buChar char="u"/>
            </a:pPr>
            <a:r>
              <a:rPr lang="zh-CN" altLang="zh-CN" sz="2000" dirty="0"/>
              <a:t>分党委完成审核前，分党委管理员可以打回申请至前面的状态</a:t>
            </a:r>
          </a:p>
          <a:p>
            <a:pPr lvl="2">
              <a:buFont typeface="Wingdings" panose="05000000000000000000" pitchFamily="2" charset="2"/>
              <a:buChar char="u"/>
            </a:pPr>
            <a:r>
              <a:rPr lang="zh-CN" altLang="zh-CN" sz="2000" dirty="0"/>
              <a:t>审批完成前，组织部管理员可以打回申请至前面的状态</a:t>
            </a:r>
          </a:p>
          <a:p>
            <a:pPr lvl="2">
              <a:buFont typeface="Wingdings" panose="05000000000000000000" pitchFamily="2" charset="2"/>
              <a:buChar char="u"/>
            </a:pPr>
            <a:r>
              <a:rPr lang="zh-CN" altLang="zh-CN" sz="2000" dirty="0">
                <a:solidFill>
                  <a:srgbClr val="00B0F0"/>
                </a:solidFill>
              </a:rPr>
              <a:t>直属党支部审核后直接到组织部审核</a:t>
            </a:r>
            <a:endParaRPr lang="en-US" altLang="zh-CN" sz="2000" dirty="0">
              <a:solidFill>
                <a:srgbClr val="00B0F0"/>
              </a:solidFill>
            </a:endParaRPr>
          </a:p>
          <a:p>
            <a:pPr lvl="0">
              <a:buFont typeface="+mj-lt"/>
              <a:buAutoNum type="arabicPeriod" startAt="3"/>
            </a:pPr>
            <a:r>
              <a:rPr lang="zh-CN" altLang="zh-CN" sz="2000" dirty="0"/>
              <a:t>转出分党委审核 </a:t>
            </a:r>
            <a:r>
              <a:rPr lang="en-US" altLang="zh-CN" sz="2000" dirty="0">
                <a:sym typeface="Segoe UI Emoji" panose="020B0502040204020203" pitchFamily="34" charset="0"/>
              </a:rPr>
              <a:t>→</a:t>
            </a:r>
            <a:r>
              <a:rPr lang="zh-CN" altLang="zh-CN" sz="2000" dirty="0"/>
              <a:t>　转入分党委审核</a:t>
            </a:r>
          </a:p>
          <a:p>
            <a:pPr lvl="1"/>
            <a:r>
              <a:rPr lang="zh-CN" altLang="zh-CN" sz="2000" dirty="0"/>
              <a:t>包含模块：</a:t>
            </a:r>
            <a:r>
              <a:rPr lang="zh-CN" altLang="zh-CN" sz="2000" dirty="0">
                <a:solidFill>
                  <a:srgbClr val="C00000"/>
                </a:solidFill>
              </a:rPr>
              <a:t>校内组织关系转接</a:t>
            </a:r>
            <a:r>
              <a:rPr lang="zh-CN" altLang="zh-CN" sz="2000" dirty="0"/>
              <a:t>。</a:t>
            </a:r>
          </a:p>
          <a:p>
            <a:pPr lvl="2">
              <a:buFont typeface="Wingdings" panose="05000000000000000000" pitchFamily="2" charset="2"/>
              <a:buChar char="u"/>
            </a:pPr>
            <a:r>
              <a:rPr lang="zh-CN" altLang="zh-CN" sz="2000" dirty="0"/>
              <a:t>转出分党委完成审核前，转出分党委管理员可以打回申请</a:t>
            </a:r>
          </a:p>
          <a:p>
            <a:pPr lvl="2">
              <a:buFont typeface="Wingdings" panose="05000000000000000000" pitchFamily="2" charset="2"/>
              <a:buChar char="u"/>
            </a:pPr>
            <a:r>
              <a:rPr lang="zh-CN" altLang="zh-CN" sz="2000" dirty="0"/>
              <a:t>审批完成前，转入分党委管理员可以打回申请至前面的状态</a:t>
            </a:r>
          </a:p>
          <a:p>
            <a:pPr lvl="0">
              <a:buFont typeface="+mj-lt"/>
              <a:buAutoNum type="arabicPeriod" startAt="3"/>
            </a:pPr>
            <a:r>
              <a:rPr lang="zh-CN" altLang="zh-CN" sz="2000" dirty="0"/>
              <a:t>分党委审核</a:t>
            </a:r>
          </a:p>
          <a:p>
            <a:pPr lvl="1"/>
            <a:r>
              <a:rPr lang="zh-CN" altLang="zh-CN" sz="2000" dirty="0"/>
              <a:t>包括模块：</a:t>
            </a:r>
            <a:r>
              <a:rPr lang="zh-CN" altLang="zh-CN" sz="2000" dirty="0">
                <a:solidFill>
                  <a:srgbClr val="C00000"/>
                </a:solidFill>
              </a:rPr>
              <a:t>用户注册</a:t>
            </a:r>
            <a:r>
              <a:rPr lang="zh-CN" altLang="zh-CN" sz="2000" dirty="0"/>
              <a:t>。</a:t>
            </a:r>
          </a:p>
          <a:p>
            <a:pPr lvl="2">
              <a:buFont typeface="Wingdings" panose="05000000000000000000" pitchFamily="2" charset="2"/>
              <a:buChar char="u"/>
            </a:pPr>
            <a:endParaRPr lang="zh-CN" altLang="zh-CN" sz="2000" dirty="0">
              <a:solidFill>
                <a:srgbClr val="00B0F0"/>
              </a:solidFill>
            </a:endParaRPr>
          </a:p>
          <a:p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55191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68396" y="1233710"/>
            <a:ext cx="3647008" cy="814682"/>
          </a:xfrm>
        </p:spPr>
        <p:txBody>
          <a:bodyPr/>
          <a:lstStyle/>
          <a:p>
            <a:r>
              <a:rPr lang="zh-CN" altLang="en-US" dirty="0"/>
              <a:t>入党申请流程</a:t>
            </a:r>
            <a:r>
              <a:rPr lang="en-US" altLang="zh-CN" dirty="0"/>
              <a:t>1/4</a:t>
            </a:r>
            <a:endParaRPr lang="zh-CN" altLang="en-US" sz="24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4618892" y="14535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2246725"/>
              </p:ext>
            </p:extLst>
          </p:nvPr>
        </p:nvGraphicFramePr>
        <p:xfrm>
          <a:off x="3468577" y="282420"/>
          <a:ext cx="3912565" cy="62923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9" name="Visio" r:id="rId4" imgW="4686388" imgH="7543800" progId="Visio.Drawing.15">
                  <p:embed/>
                </p:oleObj>
              </mc:Choice>
              <mc:Fallback>
                <p:oleObj name="Visio" r:id="rId4" imgW="4686388" imgH="754380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68577" y="282420"/>
                        <a:ext cx="3912565" cy="629237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401050" y="14535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8392259" y="1468253"/>
            <a:ext cx="644629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 flipV="1">
            <a:off x="13879346" y="2769434"/>
            <a:ext cx="58305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105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4618892" y="14535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401050" y="14535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7909644"/>
              </p:ext>
            </p:extLst>
          </p:nvPr>
        </p:nvGraphicFramePr>
        <p:xfrm>
          <a:off x="2388654" y="0"/>
          <a:ext cx="5358346" cy="68796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2" name="Visio" r:id="rId4" imgW="5895938" imgH="7562850" progId="Visio.Drawing.15">
                  <p:embed/>
                </p:oleObj>
              </mc:Choice>
              <mc:Fallback>
                <p:oleObj name="Visio" r:id="rId4" imgW="5895938" imgH="7562850" progId="Visio.Drawing.15">
                  <p:embed/>
                  <p:pic>
                    <p:nvPicPr>
                      <p:cNvPr id="9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8654" y="0"/>
                        <a:ext cx="5358346" cy="687968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8392259" y="1468253"/>
            <a:ext cx="644629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 flipV="1">
            <a:off x="13879346" y="2769434"/>
            <a:ext cx="58305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7890775" y="1338712"/>
            <a:ext cx="3494608" cy="844143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入党申请流程</a:t>
            </a:r>
            <a:r>
              <a:rPr lang="en-US" altLang="zh-CN" dirty="0"/>
              <a:t>2/4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66755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4618892" y="14535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401050" y="14535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8392259" y="1468253"/>
            <a:ext cx="644629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3407408"/>
              </p:ext>
            </p:extLst>
          </p:nvPr>
        </p:nvGraphicFramePr>
        <p:xfrm>
          <a:off x="3498548" y="19071"/>
          <a:ext cx="5323717" cy="68389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8" name="Visio" r:id="rId4" imgW="5086394" imgH="6534150" progId="Visio.Drawing.15">
                  <p:embed/>
                </p:oleObj>
              </mc:Choice>
              <mc:Fallback>
                <p:oleObj name="Visio" r:id="rId4" imgW="5086394" imgH="6534150" progId="Visio.Drawing.15">
                  <p:embed/>
                  <p:pic>
                    <p:nvPicPr>
                      <p:cNvPr id="11" name="对象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8548" y="19071"/>
                        <a:ext cx="5323717" cy="683892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4"/>
          <p:cNvSpPr>
            <a:spLocks noChangeArrowheads="1"/>
          </p:cNvSpPr>
          <p:nvPr/>
        </p:nvSpPr>
        <p:spPr bwMode="auto">
          <a:xfrm flipV="1">
            <a:off x="13879346" y="2769434"/>
            <a:ext cx="58305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8120796" y="1491112"/>
            <a:ext cx="3494608" cy="844143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入党申请流程</a:t>
            </a:r>
            <a:r>
              <a:rPr lang="en-US" altLang="zh-CN" dirty="0"/>
              <a:t>3/4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69949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524739" y="151618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>
            <a:off x="3391876" y="2039814"/>
            <a:ext cx="1338242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4070423"/>
              </p:ext>
            </p:extLst>
          </p:nvPr>
        </p:nvGraphicFramePr>
        <p:xfrm>
          <a:off x="2345940" y="437007"/>
          <a:ext cx="7274799" cy="600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5" name="Visio" r:id="rId3" imgW="6553318" imgH="5410200" progId="Visio.Drawing.15">
                  <p:embed/>
                </p:oleObj>
              </mc:Choice>
              <mc:Fallback>
                <p:oleObj name="Visio" r:id="rId3" imgW="6553318" imgH="5410200" progId="Visio.Drawing.15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5940" y="437007"/>
                        <a:ext cx="7274799" cy="60061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256263" y="1355645"/>
            <a:ext cx="3494608" cy="844143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入党申请流程</a:t>
            </a:r>
            <a:r>
              <a:rPr lang="en-US" altLang="zh-CN" dirty="0"/>
              <a:t>4/4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118571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76533" y="1641230"/>
            <a:ext cx="4622800" cy="727011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组织关系转入流程（</a:t>
            </a:r>
            <a:r>
              <a:rPr lang="en-US" altLang="zh-CN" dirty="0"/>
              <a:t>1/3</a:t>
            </a:r>
            <a:r>
              <a:rPr lang="zh-CN" altLang="en-US" dirty="0"/>
              <a:t>）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274277" y="16412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067538"/>
              </p:ext>
            </p:extLst>
          </p:nvPr>
        </p:nvGraphicFramePr>
        <p:xfrm>
          <a:off x="3075169" y="104622"/>
          <a:ext cx="4093838" cy="6596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" name="Visio" r:id="rId3" imgW="4686388" imgH="7543800" progId="Visio.Drawing.15">
                  <p:embed/>
                </p:oleObj>
              </mc:Choice>
              <mc:Fallback>
                <p:oleObj name="Visio" r:id="rId3" imgW="4686388" imgH="754380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75169" y="104622"/>
                        <a:ext cx="4093838" cy="659648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838092" y="177409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768862" y="177409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113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274277" y="16412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838092" y="177409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5152761"/>
              </p:ext>
            </p:extLst>
          </p:nvPr>
        </p:nvGraphicFramePr>
        <p:xfrm>
          <a:off x="2389838" y="136770"/>
          <a:ext cx="6457827" cy="65622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6" name="Visio" r:id="rId3" imgW="6838935" imgH="6943725" progId="Visio.Drawing.15">
                  <p:embed/>
                </p:oleObj>
              </mc:Choice>
              <mc:Fallback>
                <p:oleObj name="Visio" r:id="rId3" imgW="6838935" imgH="6943725" progId="Visio.Drawing.15">
                  <p:embed/>
                  <p:pic>
                    <p:nvPicPr>
                      <p:cNvPr id="7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9838" y="136770"/>
                        <a:ext cx="6457827" cy="656222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768862" y="177409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6976533" y="1641230"/>
            <a:ext cx="4622800" cy="727011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组织关系转入流程（</a:t>
            </a:r>
            <a:r>
              <a:rPr lang="en-US" altLang="zh-CN" dirty="0"/>
              <a:t>2/3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167612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系统角色说明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82345" y="1905000"/>
            <a:ext cx="8915400" cy="4302555"/>
          </a:xfrm>
        </p:spPr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zh-CN" altLang="en-US" dirty="0"/>
              <a:t>非党员（群众）</a:t>
            </a:r>
            <a:endParaRPr lang="en-US" altLang="zh-CN" dirty="0"/>
          </a:p>
          <a:p>
            <a:pPr lvl="1"/>
            <a:r>
              <a:rPr lang="zh-CN" altLang="en-US" dirty="0"/>
              <a:t>可以入党申请、组织关系转入等操作</a:t>
            </a:r>
            <a:endParaRPr lang="en-US" altLang="zh-CN" dirty="0"/>
          </a:p>
          <a:p>
            <a:pPr>
              <a:buFont typeface="+mj-lt"/>
              <a:buAutoNum type="arabicPeriod"/>
            </a:pPr>
            <a:r>
              <a:rPr lang="zh-CN" altLang="en-US" dirty="0"/>
              <a:t>党员</a:t>
            </a:r>
            <a:endParaRPr lang="en-US" altLang="zh-CN" dirty="0"/>
          </a:p>
          <a:p>
            <a:pPr lvl="1"/>
            <a:r>
              <a:rPr lang="zh-CN" altLang="en-US" dirty="0"/>
              <a:t>查询党籍信息、组织关系转接等操作</a:t>
            </a:r>
            <a:endParaRPr lang="en-US" altLang="zh-CN" dirty="0"/>
          </a:p>
          <a:p>
            <a:pPr>
              <a:buFont typeface="+mj-lt"/>
              <a:buAutoNum type="arabicPeriod"/>
            </a:pPr>
            <a:r>
              <a:rPr lang="zh-CN" altLang="en-US" dirty="0"/>
              <a:t>流入党员</a:t>
            </a:r>
            <a:endParaRPr lang="en-US" altLang="zh-CN" dirty="0"/>
          </a:p>
          <a:p>
            <a:pPr lvl="1"/>
            <a:r>
              <a:rPr lang="zh-CN" altLang="en-US" dirty="0"/>
              <a:t>查询基本信息、流入党员转出操作</a:t>
            </a:r>
            <a:endParaRPr lang="en-US" altLang="zh-CN" dirty="0"/>
          </a:p>
          <a:p>
            <a:pPr>
              <a:buFont typeface="+mj-lt"/>
              <a:buAutoNum type="arabicPeriod"/>
            </a:pPr>
            <a:r>
              <a:rPr lang="zh-CN" altLang="en-US" dirty="0"/>
              <a:t>支部管理员</a:t>
            </a:r>
            <a:endParaRPr lang="en-US" altLang="zh-CN" dirty="0"/>
          </a:p>
          <a:p>
            <a:pPr lvl="1"/>
            <a:r>
              <a:rPr lang="zh-CN" altLang="en-US" dirty="0"/>
              <a:t>管理本支部党员信息、审批入党申请等操作</a:t>
            </a:r>
            <a:endParaRPr lang="en-US" altLang="zh-CN" dirty="0"/>
          </a:p>
          <a:p>
            <a:pPr>
              <a:buFont typeface="+mj-lt"/>
              <a:buAutoNum type="arabicPeriod"/>
            </a:pPr>
            <a:r>
              <a:rPr lang="zh-CN" altLang="en-US" dirty="0"/>
              <a:t>分党委党总支直属党支部管理员（以下均简称分党委管理员）</a:t>
            </a:r>
            <a:endParaRPr lang="en-US" altLang="zh-CN" dirty="0"/>
          </a:p>
          <a:p>
            <a:pPr lvl="1"/>
            <a:r>
              <a:rPr lang="zh-CN" altLang="en-US" dirty="0"/>
              <a:t>管理本分党委支部信息、党员信息、审批入党申请等操作</a:t>
            </a:r>
            <a:endParaRPr lang="en-US" altLang="zh-CN" dirty="0"/>
          </a:p>
          <a:p>
            <a:pPr>
              <a:buFont typeface="+mj-lt"/>
              <a:buAutoNum type="arabicPeriod"/>
            </a:pPr>
            <a:r>
              <a:rPr lang="zh-CN" altLang="en-US" dirty="0"/>
              <a:t>组织部党建管理员</a:t>
            </a:r>
            <a:endParaRPr lang="en-US" altLang="zh-CN" dirty="0"/>
          </a:p>
          <a:p>
            <a:pPr lvl="1"/>
            <a:r>
              <a:rPr lang="zh-CN" altLang="en-US" dirty="0"/>
              <a:t>管理所有分党委、党支部、党员信息，审批入党申请等操作</a:t>
            </a:r>
          </a:p>
        </p:txBody>
      </p:sp>
    </p:spTree>
    <p:extLst>
      <p:ext uri="{BB962C8B-B14F-4D97-AF65-F5344CB8AC3E}">
        <p14:creationId xmlns:p14="http://schemas.microsoft.com/office/powerpoint/2010/main" val="4701324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274277" y="16412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838092" y="177409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768862" y="177409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7518444"/>
              </p:ext>
            </p:extLst>
          </p:nvPr>
        </p:nvGraphicFramePr>
        <p:xfrm>
          <a:off x="2559534" y="475436"/>
          <a:ext cx="5640107" cy="58374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46" name="Visio" r:id="rId3" imgW="4924344" imgH="5086350" progId="Visio.Drawing.15">
                  <p:embed/>
                </p:oleObj>
              </mc:Choice>
              <mc:Fallback>
                <p:oleObj name="Visio" r:id="rId3" imgW="4924344" imgH="5086350" progId="Visio.Drawing.15">
                  <p:embed/>
                  <p:pic>
                    <p:nvPicPr>
                      <p:cNvPr id="9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9534" y="475436"/>
                        <a:ext cx="5640107" cy="5837429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6976533" y="1641230"/>
            <a:ext cx="4622800" cy="727011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组织关系转入流程（</a:t>
            </a:r>
            <a:r>
              <a:rPr lang="en-US" altLang="zh-CN" dirty="0"/>
              <a:t>3/3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097929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系统登录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764264"/>
            <a:ext cx="8915400" cy="758092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访问地址：</a:t>
            </a:r>
            <a:r>
              <a:rPr lang="en-US" altLang="zh-CN" u="sng" dirty="0">
                <a:hlinkClick r:id="rId3"/>
              </a:rPr>
              <a:t>http://zzbgz.bnu.edu.cn</a:t>
            </a:r>
            <a:endParaRPr lang="en-US" altLang="zh-CN" u="sng" dirty="0"/>
          </a:p>
          <a:p>
            <a:r>
              <a:rPr lang="zh-CN" altLang="en-US" dirty="0"/>
              <a:t>使用统一身份认证账号及密码进行登录（点击登录按钮或直接回车）</a:t>
            </a:r>
          </a:p>
        </p:txBody>
      </p:sp>
      <p:pic>
        <p:nvPicPr>
          <p:cNvPr id="5" name="图片 4" descr="C:\Users\fafa\Desktop\下载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492" y="2703290"/>
            <a:ext cx="5372539" cy="268563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矩形 5"/>
          <p:cNvSpPr/>
          <p:nvPr/>
        </p:nvSpPr>
        <p:spPr>
          <a:xfrm>
            <a:off x="2592925" y="5569859"/>
            <a:ext cx="8284307" cy="1051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连续输错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次密码，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分钟后才可以重试。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“</a:t>
            </a:r>
            <a:r>
              <a:rPr lang="zh-CN" altLang="en-US" dirty="0">
                <a:solidFill>
                  <a:srgbClr val="C00000"/>
                </a:solidFill>
              </a:rPr>
              <a:t>下次自动登录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”选中后登录成功，如果没有主动退出（进入系统后点击右上角的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退出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按钮），则下次打开</a:t>
            </a:r>
            <a:r>
              <a:rPr lang="zh-CN" altLang="en-US" b="1" dirty="0">
                <a:solidFill>
                  <a:srgbClr val="C00000"/>
                </a:solidFill>
              </a:rPr>
              <a:t>同一浏览器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不需要重新登录。</a:t>
            </a:r>
          </a:p>
        </p:txBody>
      </p:sp>
    </p:spTree>
    <p:extLst>
      <p:ext uri="{BB962C8B-B14F-4D97-AF65-F5344CB8AC3E}">
        <p14:creationId xmlns:p14="http://schemas.microsoft.com/office/powerpoint/2010/main" val="858292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用户注册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764264"/>
            <a:ext cx="8915400" cy="494382"/>
          </a:xfrm>
        </p:spPr>
        <p:txBody>
          <a:bodyPr>
            <a:normAutofit/>
          </a:bodyPr>
          <a:lstStyle/>
          <a:p>
            <a:r>
              <a:rPr lang="zh-CN" altLang="zh-CN" dirty="0"/>
              <a:t>点击</a:t>
            </a:r>
            <a:r>
              <a:rPr lang="zh-CN" altLang="en-US" dirty="0"/>
              <a:t>登录框右下角</a:t>
            </a:r>
            <a:r>
              <a:rPr lang="zh-CN" altLang="zh-CN" dirty="0"/>
              <a:t>【</a:t>
            </a:r>
            <a:r>
              <a:rPr lang="zh-CN" altLang="zh-CN" u="sng" dirty="0"/>
              <a:t>立即注册</a:t>
            </a:r>
            <a:r>
              <a:rPr lang="zh-CN" altLang="zh-CN" dirty="0"/>
              <a:t>】按钮，进入注册页面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589212" y="4892599"/>
            <a:ext cx="8284307" cy="1620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注意事项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用户名由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3-10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位的字母、下划线和数字组成，且不能以数字或下划线开头</a:t>
            </a:r>
          </a:p>
          <a:p>
            <a:pPr marL="800100" lvl="1" indent="-3429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密码由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6-16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位的字母、下划线和数字组成</a:t>
            </a:r>
          </a:p>
          <a:p>
            <a:pPr marL="800100" lvl="1" indent="-3429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zh-CN" altLang="en-US" sz="1200" dirty="0">
                <a:solidFill>
                  <a:srgbClr val="C00000"/>
                </a:solidFill>
              </a:rPr>
              <a:t>每个身份证只能注册一个账号</a:t>
            </a:r>
            <a:endParaRPr lang="en-US" altLang="zh-CN" sz="1200" dirty="0">
              <a:solidFill>
                <a:srgbClr val="C00000"/>
              </a:solidFill>
            </a:endParaRPr>
          </a:p>
          <a:p>
            <a:pPr marL="800100" lvl="1" indent="-3429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分党委审批通过后，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注册的账号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可以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正常</a:t>
            </a:r>
            <a:r>
              <a: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使用本平台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3208753" y="2196291"/>
            <a:ext cx="5411615" cy="269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698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非党员登录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628" y="1379458"/>
            <a:ext cx="7608279" cy="533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079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党员登录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9258" y="1701800"/>
            <a:ext cx="7700112" cy="426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465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流入党员登录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239" y="2197595"/>
            <a:ext cx="9474221" cy="292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6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52063" y="1141047"/>
            <a:ext cx="4128305" cy="5345724"/>
          </a:xfrm>
          <a:noFill/>
          <a:ln w="44450">
            <a:solidFill>
              <a:schemeClr val="accent1"/>
            </a:solidFill>
          </a:ln>
        </p:spPr>
        <p:txBody>
          <a:bodyPr lIns="216000" tIns="216000" rIns="216000" bIns="216000">
            <a:normAutofit/>
          </a:bodyPr>
          <a:lstStyle/>
          <a:p>
            <a:pPr marL="0" lvl="2" indent="0">
              <a:buNone/>
            </a:pPr>
            <a:r>
              <a:rPr lang="zh-CN" altLang="en-US" sz="2800" dirty="0"/>
              <a:t>党支部管理员权限</a:t>
            </a:r>
            <a:endParaRPr lang="en-US" altLang="zh-CN" sz="2800" dirty="0"/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/>
              <a:t>党员信息管理</a:t>
            </a:r>
            <a:endParaRPr lang="zh-CN" altLang="zh-CN" sz="1600" b="1" dirty="0"/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入党申请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留学归国党员</a:t>
            </a:r>
            <a:r>
              <a:rPr lang="zh-CN" altLang="en-US" dirty="0">
                <a:solidFill>
                  <a:srgbClr val="C00000"/>
                </a:solidFill>
              </a:rPr>
              <a:t>恢复组织关系审批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党员出党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流出党员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流入党员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流入党员转出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/>
              <a:t>党员出国境</a:t>
            </a:r>
            <a:r>
              <a:rPr lang="zh-CN" altLang="en-US" dirty="0"/>
              <a:t>查询</a:t>
            </a:r>
            <a:endParaRPr lang="en-US" altLang="zh-CN" dirty="0"/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党员出国（境）申请组织关系暂留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zh-CN" altLang="zh-CN" b="1" dirty="0">
              <a:solidFill>
                <a:srgbClr val="C00000"/>
              </a:solidFill>
            </a:endParaRPr>
          </a:p>
          <a:p>
            <a:pPr marL="342900" lvl="2" indent="-342900"/>
            <a:endParaRPr lang="zh-CN" altLang="zh-CN" sz="1600" b="1" dirty="0"/>
          </a:p>
          <a:p>
            <a:endParaRPr lang="zh-CN" altLang="en-US" dirty="0"/>
          </a:p>
        </p:txBody>
      </p:sp>
      <p:sp>
        <p:nvSpPr>
          <p:cNvPr id="11" name="内容占位符 2"/>
          <p:cNvSpPr txBox="1">
            <a:spLocks/>
          </p:cNvSpPr>
          <p:nvPr/>
        </p:nvSpPr>
        <p:spPr>
          <a:xfrm>
            <a:off x="6635450" y="1141047"/>
            <a:ext cx="4087258" cy="5345724"/>
          </a:xfrm>
          <a:prstGeom prst="rect">
            <a:avLst/>
          </a:prstGeom>
          <a:ln w="44450" cap="rnd">
            <a:solidFill>
              <a:schemeClr val="accent1"/>
            </a:solidFill>
          </a:ln>
        </p:spPr>
        <p:txBody>
          <a:bodyPr vert="horz" lIns="216000" tIns="216000" rIns="216000" bIns="216000" rtlCol="0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>
              <a:buNone/>
            </a:pPr>
            <a:r>
              <a:rPr lang="zh-CN" altLang="en-US" sz="3000" dirty="0"/>
              <a:t>分党委管理员权限</a:t>
            </a:r>
            <a:endParaRPr lang="en-US" altLang="zh-CN" dirty="0"/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/>
              <a:t>党员信息管理</a:t>
            </a:r>
            <a:endParaRPr lang="en-US" altLang="zh-CN" dirty="0"/>
          </a:p>
          <a:p>
            <a:pPr marL="800100" lvl="3" indent="-342900">
              <a:buFont typeface="Century Gothic" panose="020B0502020202020204" pitchFamily="34" charset="0"/>
              <a:buChar char="+"/>
            </a:pPr>
            <a:r>
              <a:rPr lang="zh-CN" altLang="en-US" sz="1300" dirty="0"/>
              <a:t>分党委内部组织关系变动（支部批量转移）</a:t>
            </a:r>
            <a:endParaRPr lang="zh-CN" altLang="zh-CN" sz="1300" b="1" dirty="0"/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入党申请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组织关系转出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组织关系转入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校内组织关系转接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留学归国党员</a:t>
            </a:r>
            <a:r>
              <a:rPr lang="zh-CN" altLang="en-US" dirty="0">
                <a:solidFill>
                  <a:srgbClr val="C00000"/>
                </a:solidFill>
              </a:rPr>
              <a:t>恢复组织关系审批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党员出党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流出党员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流入党员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流入党员转出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/>
              <a:t>党员出国境</a:t>
            </a:r>
            <a:r>
              <a:rPr lang="zh-CN" altLang="en-US" dirty="0"/>
              <a:t>查询</a:t>
            </a:r>
            <a:endParaRPr lang="en-US" altLang="zh-CN" dirty="0"/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>
                <a:solidFill>
                  <a:srgbClr val="C00000"/>
                </a:solidFill>
              </a:rPr>
              <a:t>党员出国（境）申请组织关系暂留</a:t>
            </a:r>
            <a:r>
              <a:rPr lang="zh-CN" altLang="en-US" dirty="0">
                <a:solidFill>
                  <a:srgbClr val="C00000"/>
                </a:solidFill>
              </a:rPr>
              <a:t>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800100" lvl="3" indent="-342900">
              <a:buFont typeface="Century Gothic" panose="020B0502020202020204" pitchFamily="34" charset="0"/>
              <a:buChar char="+"/>
            </a:pPr>
            <a:r>
              <a:rPr lang="zh-CN" altLang="en-US" dirty="0">
                <a:solidFill>
                  <a:srgbClr val="C00000"/>
                </a:solidFill>
              </a:rPr>
              <a:t>分党委审批时，需要设定暂留支部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en-US" dirty="0">
                <a:solidFill>
                  <a:srgbClr val="C00000"/>
                </a:solidFill>
              </a:rPr>
              <a:t>用户注册审批</a:t>
            </a:r>
            <a:endParaRPr lang="en-US" altLang="zh-CN" dirty="0">
              <a:solidFill>
                <a:srgbClr val="C00000"/>
              </a:solidFill>
            </a:endParaRPr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/>
              <a:t>党支部管理</a:t>
            </a:r>
            <a:endParaRPr lang="en-US" altLang="zh-CN" dirty="0"/>
          </a:p>
          <a:p>
            <a:pPr marL="342900" lvl="2" indent="-342900">
              <a:buFont typeface="+mj-ea"/>
              <a:buAutoNum type="circleNumDbPlain"/>
            </a:pPr>
            <a:r>
              <a:rPr lang="zh-CN" altLang="zh-CN" dirty="0"/>
              <a:t>支部委员会管理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78358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"/>
            <a:ext cx="12192000" cy="68262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834465" y="1007535"/>
            <a:ext cx="4047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支部管理员管理界面</a:t>
            </a:r>
          </a:p>
        </p:txBody>
      </p:sp>
    </p:spTree>
    <p:extLst>
      <p:ext uri="{BB962C8B-B14F-4D97-AF65-F5344CB8AC3E}">
        <p14:creationId xmlns:p14="http://schemas.microsoft.com/office/powerpoint/2010/main" val="4247216978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1248</TotalTime>
  <Words>649</Words>
  <Application>Microsoft Office PowerPoint</Application>
  <PresentationFormat>宽屏</PresentationFormat>
  <Paragraphs>118</Paragraphs>
  <Slides>20</Slides>
  <Notes>11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等线</vt:lpstr>
      <vt:lpstr>幼圆</vt:lpstr>
      <vt:lpstr>Arial</vt:lpstr>
      <vt:lpstr>Century Gothic</vt:lpstr>
      <vt:lpstr>Segoe UI Emoji</vt:lpstr>
      <vt:lpstr>Wingdings</vt:lpstr>
      <vt:lpstr>Wingdings 3</vt:lpstr>
      <vt:lpstr>丝状</vt:lpstr>
      <vt:lpstr>Visio</vt:lpstr>
      <vt:lpstr>Microsoft Visio 绘图</vt:lpstr>
      <vt:lpstr>组织工作管理与服务一体化平台 （党建部分使用说明）</vt:lpstr>
      <vt:lpstr>系统角色说明</vt:lpstr>
      <vt:lpstr>系统登录</vt:lpstr>
      <vt:lpstr>用户注册</vt:lpstr>
      <vt:lpstr>非党员登录</vt:lpstr>
      <vt:lpstr>党员登录</vt:lpstr>
      <vt:lpstr>流入党员登录</vt:lpstr>
      <vt:lpstr>PowerPoint 演示文稿</vt:lpstr>
      <vt:lpstr>PowerPoint 演示文稿</vt:lpstr>
      <vt:lpstr>PowerPoint 演示文稿</vt:lpstr>
      <vt:lpstr>分党委设置支部管理员</vt:lpstr>
      <vt:lpstr>审批顺序及说明</vt:lpstr>
      <vt:lpstr>审批顺序及说明</vt:lpstr>
      <vt:lpstr>入党申请流程1/4</vt:lpstr>
      <vt:lpstr>入党申请流程2/4</vt:lpstr>
      <vt:lpstr>入党申请流程3/4</vt:lpstr>
      <vt:lpstr>入党申请流程4/4</vt:lpstr>
      <vt:lpstr>组织关系转入流程（1/3）</vt:lpstr>
      <vt:lpstr>组织关系转入流程（2/3）</vt:lpstr>
      <vt:lpstr>组织关系转入流程（3/3）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组织工作管理与服务一体化平台-党建使用说明</dc:title>
  <dc:creator>fafa</dc:creator>
  <cp:lastModifiedBy>fafa</cp:lastModifiedBy>
  <cp:revision>215</cp:revision>
  <dcterms:created xsi:type="dcterms:W3CDTF">2016-06-06T03:35:28Z</dcterms:created>
  <dcterms:modified xsi:type="dcterms:W3CDTF">2016-06-08T15:45:13Z</dcterms:modified>
</cp:coreProperties>
</file>

<file path=docProps/thumbnail.jpeg>
</file>